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66" r:id="rId3"/>
    <p:sldId id="277" r:id="rId4"/>
    <p:sldId id="260" r:id="rId5"/>
    <p:sldId id="261" r:id="rId6"/>
    <p:sldId id="267" r:id="rId7"/>
    <p:sldId id="257" r:id="rId8"/>
    <p:sldId id="272" r:id="rId9"/>
    <p:sldId id="259" r:id="rId10"/>
    <p:sldId id="256" r:id="rId11"/>
    <p:sldId id="273" r:id="rId12"/>
    <p:sldId id="263" r:id="rId13"/>
    <p:sldId id="264" r:id="rId14"/>
    <p:sldId id="280" r:id="rId15"/>
    <p:sldId id="279" r:id="rId16"/>
    <p:sldId id="281" r:id="rId17"/>
    <p:sldId id="275" r:id="rId18"/>
    <p:sldId id="274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2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75D55-7063-424D-BD6C-4FDA0E2E98AD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F50FD-6C07-4096-9CB7-A3240B10A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E5355-EE8C-4766-B2B2-8ECB190D33AB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5696" y="494778"/>
            <a:ext cx="7860003" cy="57494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1524001" y="1319408"/>
            <a:ext cx="6019799" cy="4088868"/>
            <a:chOff x="1524001" y="1219200"/>
            <a:chExt cx="6019799" cy="4088868"/>
          </a:xfrm>
        </p:grpSpPr>
        <p:sp>
          <p:nvSpPr>
            <p:cNvPr id="7" name="Rectangle 6"/>
            <p:cNvSpPr/>
            <p:nvPr/>
          </p:nvSpPr>
          <p:spPr>
            <a:xfrm>
              <a:off x="1524001" y="1219200"/>
              <a:ext cx="6019799" cy="40888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ie 14"/>
            <p:cNvSpPr/>
            <p:nvPr/>
          </p:nvSpPr>
          <p:spPr>
            <a:xfrm rot="10800000">
              <a:off x="6096000" y="1613770"/>
              <a:ext cx="1053230" cy="1053230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 rot="10800000" flipV="1">
              <a:off x="6096001" y="3810000"/>
              <a:ext cx="1053230" cy="1053230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ie 16"/>
            <p:cNvSpPr/>
            <p:nvPr/>
          </p:nvSpPr>
          <p:spPr>
            <a:xfrm rot="5400000">
              <a:off x="2070970" y="1613770"/>
              <a:ext cx="1053230" cy="1053230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Pie 17"/>
            <p:cNvSpPr/>
            <p:nvPr/>
          </p:nvSpPr>
          <p:spPr>
            <a:xfrm>
              <a:off x="2070970" y="3810000"/>
              <a:ext cx="1053230" cy="1053230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059482" y="2502074"/>
            <a:ext cx="3020378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6" y="2549236"/>
            <a:ext cx="8077200" cy="396636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0495" y="408955"/>
            <a:ext cx="5222905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১৮২৭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ডাল্টন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৩6টি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৯টি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সারির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381000"/>
            <a:ext cx="2133600" cy="2223654"/>
            <a:chOff x="457200" y="381000"/>
            <a:chExt cx="2133600" cy="2223654"/>
          </a:xfrm>
        </p:grpSpPr>
        <p:pic>
          <p:nvPicPr>
            <p:cNvPr id="5" name="Picture 4" descr="john dalton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81000"/>
              <a:ext cx="2133600" cy="2133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5800" y="2081434"/>
              <a:ext cx="18261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1766 - 1844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738299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247650"/>
            <a:ext cx="1527982" cy="1733550"/>
            <a:chOff x="228600" y="247650"/>
            <a:chExt cx="1527982" cy="1733550"/>
          </a:xfrm>
        </p:grpSpPr>
        <p:pic>
          <p:nvPicPr>
            <p:cNvPr id="4" name="Picture 3" descr="Dobereiner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47650"/>
              <a:ext cx="1524000" cy="16573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600" y="1519535"/>
              <a:ext cx="1527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১৭৮০ - ১৮৪৯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52600" y="351472"/>
            <a:ext cx="7031092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১৮২৯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জার্মান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ডব্লিউ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ডোবেরাইনার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ত্রয়ী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সূত্রানুসারে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পারমা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বিক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99px-PTE-Law_of_Octave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7610475" cy="2514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" y="284018"/>
            <a:ext cx="2053590" cy="2916382"/>
            <a:chOff x="2971800" y="0"/>
            <a:chExt cx="2053590" cy="2916382"/>
          </a:xfrm>
        </p:grpSpPr>
        <p:pic>
          <p:nvPicPr>
            <p:cNvPr id="6" name="Picture 5" descr="John Alexander Reina Newland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0"/>
              <a:ext cx="2053590" cy="282835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169281" y="2085385"/>
              <a:ext cx="17075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জন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নিউল্যান্ড</a:t>
              </a:r>
              <a:endPara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1837 – 1898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70555" y="417255"/>
            <a:ext cx="5658921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১৮৬৪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নিউল্যান্ড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প্রস্থাব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85800"/>
            <a:ext cx="8222123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নিউল্যান্ড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৫৬টি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সারণি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Newlands_periodiska_system_18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86" y="1600202"/>
            <a:ext cx="8494414" cy="243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343400"/>
            <a:ext cx="636744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ক্যালসিয়ামের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(Ca)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592" y="5257800"/>
            <a:ext cx="837440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76800" y="2286000"/>
            <a:ext cx="3425938" cy="3890665"/>
            <a:chOff x="3657600" y="914400"/>
            <a:chExt cx="3425938" cy="3890665"/>
          </a:xfrm>
        </p:grpSpPr>
        <p:pic>
          <p:nvPicPr>
            <p:cNvPr id="4" name="Picture 5" descr="Mey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2400" y="914400"/>
              <a:ext cx="2628900" cy="340995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657600" y="4343400"/>
              <a:ext cx="3425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লুথার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মেয়র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(১৮৩০ – ১৮৯৫)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600" y="2286000"/>
            <a:ext cx="3733800" cy="3790950"/>
            <a:chOff x="4038600" y="1847850"/>
            <a:chExt cx="3733800" cy="3790950"/>
          </a:xfrm>
        </p:grpSpPr>
        <p:pic>
          <p:nvPicPr>
            <p:cNvPr id="9" name="Picture 4" descr="Mendeleev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8800" y="1847850"/>
              <a:ext cx="3098800" cy="3181350"/>
            </a:xfrm>
            <a:prstGeom prst="rect">
              <a:avLst/>
            </a:prstGeom>
            <a:noFill/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038600" y="4876800"/>
              <a:ext cx="3733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দিমিদ্রি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ম্যান্ডেলিফ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(1834 – 1907)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42" y="381000"/>
            <a:ext cx="8608447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১৮৬৯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ম্যান্ডেলিফ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জার্মান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লুথার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সমশ্রেণিভূক্ত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9064" y="304800"/>
            <a:ext cx="801533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ম্যান্ডেলিফ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৬৭টি </a:t>
            </a:r>
          </a:p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৬৩টি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আবিষ্কৃত</a:t>
            </a:r>
            <a:endParaRPr lang="en-US" sz="3200" spc="-15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তখনও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7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Mendeleev's_1869_periodic_t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7315199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tPT10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82" y="1164878"/>
            <a:ext cx="7150218" cy="5540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667" y="381000"/>
            <a:ext cx="854753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1871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ম্যান্ডেলিফ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কতৃক সংশোধিত পর্যায় সারণি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8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815540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314325" y="228600"/>
            <a:ext cx="3114675" cy="3253154"/>
            <a:chOff x="5562600" y="-152400"/>
            <a:chExt cx="3114675" cy="3253154"/>
          </a:xfrm>
        </p:grpSpPr>
        <p:pic>
          <p:nvPicPr>
            <p:cNvPr id="5" name="Picture 4" descr="Moseley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2600" y="-152400"/>
              <a:ext cx="3114675" cy="284797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791200" y="2700644"/>
              <a:ext cx="2736647" cy="4001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হেনরি মোসলে 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(1887 – 1915)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29000" y="732472"/>
            <a:ext cx="5562599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১৯১৩ সালে ব্রিটিশ বিজ্ঞানী হেনরি মোসলে</a:t>
            </a:r>
          </a:p>
          <a:p>
            <a:r>
              <a:rPr lang="en-US" sz="3000" dirty="0" smtClean="0"/>
              <a:t>X-ray spectrum</a:t>
            </a:r>
            <a:r>
              <a:rPr lang="bn-BD" sz="3000" dirty="0" smtClean="0"/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সম্পর্কে পরীক্ষা করতে </a:t>
            </a: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গিয়ে মৌলের পারমাণবিক সংখ্যার ধারনা দেন।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iodic_Table l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66196"/>
            <a:ext cx="8382000" cy="4229804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পরবর্তীতে ম্যান্ডেলিফের আধুনিক পর্যায় সারণিতে পারমাণবিক সংখ্যার</a:t>
            </a:r>
          </a:p>
          <a:p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ধারনা ব্যবহার করে পর্যায় সূত্রের সর্বশেষ (২০১২)সংশোধিত রূপ।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2667000" y="-76200"/>
            <a:ext cx="3810000" cy="1371600"/>
            <a:chOff x="1295400" y="533400"/>
            <a:chExt cx="3810000" cy="1371600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grpSpPr>
        <p:sp>
          <p:nvSpPr>
            <p:cNvPr id="30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54894" y="914400"/>
              <a:ext cx="2468946" cy="923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New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33600"/>
            <a:ext cx="5338618" cy="25908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2179711"/>
          <a:ext cx="228600" cy="2509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8600"/>
              </a:tblGrid>
              <a:tr h="3136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82280" y="1447800"/>
            <a:ext cx="60853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তালিকাটি দেখে নিচের প্রশ্নের উত্তর দাও।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800600"/>
            <a:ext cx="56877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মৌলসমূহকে কী নিয়মে সাজানো হয়েছে?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576" y="5334000"/>
            <a:ext cx="726833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তালিকাটি কোন বিজ্ঞানীর প্রস্তাবের সাথে মিল রয়েছে?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797943"/>
            <a:ext cx="3534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366506"/>
            <a:ext cx="4641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4340" y="2935069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শুক্রাবাদ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মোহাম্মদপুর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ঢাকা-১২০৭।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167825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খায়রুল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-1219200" y="228600"/>
            <a:ext cx="2514600" cy="50292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6522" y="4092714"/>
            <a:ext cx="3320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*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9322" y="4724400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*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সারণি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2667000" y="609600"/>
            <a:ext cx="3810000" cy="1066800"/>
            <a:chOff x="1295400" y="533400"/>
            <a:chExt cx="3810000" cy="1371600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9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14062" y="619890"/>
              <a:ext cx="1824538" cy="118713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72542" y="2133600"/>
            <a:ext cx="3490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পর্যায় সারণি কী 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2542" y="3048000"/>
            <a:ext cx="3308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অষ্টক তত্ত্বটি বল।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2542" y="3962400"/>
            <a:ext cx="3039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ত্রয়ী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2667000" y="381000"/>
            <a:ext cx="3810000" cy="1371600"/>
            <a:chOff x="1295400" y="533400"/>
            <a:chExt cx="3810000" cy="1371600"/>
          </a:xfrm>
          <a:gradFill>
            <a:gsLst>
              <a:gs pos="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8000">
                <a:schemeClr val="bg1">
                  <a:lumMod val="6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4894" y="676870"/>
              <a:ext cx="2626040" cy="923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8200" y="2895600"/>
            <a:ext cx="77460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“ম্যান্ডেলিফকে আধুনিক পর্যায় সারণির জনক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বলা হয়” উক্তিটি বিশ্লেষণ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1828800"/>
            <a:ext cx="7505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Thank you all</a:t>
            </a:r>
            <a:endParaRPr lang="en-US" sz="9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9546" y="3733800"/>
            <a:ext cx="1210588" cy="1015663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" pitchFamily="34" charset="0"/>
              </a:rPr>
              <a:t>Ge</a:t>
            </a:r>
            <a:endParaRPr lang="en-US" sz="60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0573" y="3733800"/>
            <a:ext cx="912429" cy="1015663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" pitchFamily="34" charset="0"/>
              </a:rPr>
              <a:t>Ni</a:t>
            </a:r>
            <a:endParaRPr lang="en-US" sz="6000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4973" y="3733800"/>
            <a:ext cx="740908" cy="101566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" pitchFamily="34" charset="0"/>
              </a:rPr>
              <a:t>U</a:t>
            </a:r>
            <a:endParaRPr lang="en-US" sz="6000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6973" y="3733800"/>
            <a:ext cx="697627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" pitchFamily="34" charset="0"/>
              </a:rPr>
              <a:t>S</a:t>
            </a:r>
            <a:endParaRPr lang="en-US" sz="6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5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shod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67590"/>
            <a:ext cx="5254752" cy="5185610"/>
          </a:xfrm>
          <a:prstGeom prst="rect">
            <a:avLst/>
          </a:prstGeom>
        </p:spPr>
      </p:pic>
      <p:pic>
        <p:nvPicPr>
          <p:cNvPr id="4" name="Picture 3" descr="Copy of old_man_walking_slow.ps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36359" y="-457200"/>
            <a:ext cx="2869841" cy="4444445"/>
          </a:xfrm>
          <a:prstGeom prst="rect">
            <a:avLst/>
          </a:prstGeom>
        </p:spPr>
      </p:pic>
      <p:pic>
        <p:nvPicPr>
          <p:cNvPr id="5" name="Picture 4" descr="Animated-gif-question-mark-in-flashing-head-picture-mov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990600"/>
            <a:ext cx="1657350" cy="1657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71271"/>
            <a:ext cx="555793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ছিটিয়ে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ঔষধগুলো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30139 0.37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cking boo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6" y="1143000"/>
            <a:ext cx="8206154" cy="5334000"/>
          </a:xfrm>
          <a:prstGeom prst="rect">
            <a:avLst/>
          </a:prstGeom>
        </p:spPr>
      </p:pic>
      <p:pic>
        <p:nvPicPr>
          <p:cNvPr id="6" name="Picture 5" descr="old_man_walking_slow.ps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2869841" cy="4444445"/>
          </a:xfrm>
          <a:prstGeom prst="rect">
            <a:avLst/>
          </a:prstGeom>
        </p:spPr>
      </p:pic>
      <p:pic>
        <p:nvPicPr>
          <p:cNvPr id="7" name="Picture 6" descr="Animated-gif-question-mark-in-flashing-head-picture-mov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52600" y="1524000"/>
            <a:ext cx="762000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47471"/>
            <a:ext cx="52661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ছিটিয়ে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lshel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79914"/>
            <a:ext cx="6248400" cy="5220886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9310" y="304800"/>
            <a:ext cx="602120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সারণির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90816" y="2061411"/>
            <a:ext cx="385554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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0816" y="3733800"/>
            <a:ext cx="560762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ত্রয়ী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সূত্র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এবং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অষ্টক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তত্ত্ব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বলতে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895600" y="381000"/>
            <a:ext cx="3810000" cy="1371600"/>
            <a:chOff x="1295400" y="533400"/>
            <a:chExt cx="3810000" cy="1371600"/>
          </a:xfrm>
        </p:grpSpPr>
        <p:sp>
          <p:nvSpPr>
            <p:cNvPr id="82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4894" y="914400"/>
              <a:ext cx="22910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শিখন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90816" y="2895600"/>
            <a:ext cx="499681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পর্যায়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সারণি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কী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তা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বলতে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9"/>
            </a:avLst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761131"/>
            <a:ext cx="737573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পর্যায়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সারণি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বিকাশের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পটভূমি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বর্ণনা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1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868" y="990600"/>
            <a:ext cx="5024132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১৭৮৯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ফরাসি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অ্যান্টিনিও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ল্যাভয়সিয়ে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৩৩টি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533400"/>
            <a:ext cx="2755900" cy="3810000"/>
            <a:chOff x="304800" y="457200"/>
            <a:chExt cx="2755900" cy="3810000"/>
          </a:xfrm>
        </p:grpSpPr>
        <p:pic>
          <p:nvPicPr>
            <p:cNvPr id="4" name="Picture 3" descr="Lavoisier2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81000" y="457200"/>
              <a:ext cx="2679700" cy="381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3276600"/>
              <a:ext cx="27286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অ্যান্টিনিও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ল্যাভয়সিয়ে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(1743-1794)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4713982"/>
            <a:ext cx="844654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যৌগসমূহকে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একত্রিত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91836" y="1157998"/>
          <a:ext cx="8229600" cy="524280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22271"/>
                <a:gridCol w="4607329"/>
              </a:tblGrid>
              <a:tr h="1189349">
                <a:tc>
                  <a:txBody>
                    <a:bodyPr/>
                    <a:lstStyle/>
                    <a:p>
                      <a:r>
                        <a:rPr lang="en-US" sz="2000" b="0" kern="1200" dirty="0" err="1" smtClean="0"/>
                        <a:t>Subftances</a:t>
                      </a:r>
                      <a:r>
                        <a:rPr lang="en-US" sz="2000" b="0" kern="1200" dirty="0" smtClean="0"/>
                        <a:t> </a:t>
                      </a:r>
                      <a:r>
                        <a:rPr lang="en-US" sz="2000" b="0" kern="1200" dirty="0" err="1" smtClean="0"/>
                        <a:t>fimples</a:t>
                      </a:r>
                      <a:r>
                        <a:rPr lang="en-US" sz="2000" b="0" kern="1200" dirty="0" smtClean="0"/>
                        <a:t> qui </a:t>
                      </a:r>
                      <a:r>
                        <a:rPr lang="en-US" sz="2000" b="0" kern="1200" dirty="0" err="1" smtClean="0"/>
                        <a:t>appartiennent</a:t>
                      </a:r>
                      <a:r>
                        <a:rPr lang="en-US" sz="2000" b="0" kern="1200" dirty="0" smtClean="0"/>
                        <a:t> aux </a:t>
                      </a:r>
                      <a:r>
                        <a:rPr lang="en-US" sz="2000" b="0" kern="1200" dirty="0" err="1" smtClean="0"/>
                        <a:t>trois</a:t>
                      </a:r>
                      <a:r>
                        <a:rPr lang="en-US" sz="2000" b="0" kern="1200" dirty="0" smtClean="0"/>
                        <a:t> </a:t>
                      </a:r>
                      <a:r>
                        <a:rPr lang="en-US" sz="2000" b="0" kern="1200" dirty="0" err="1" smtClean="0"/>
                        <a:t>règnes</a:t>
                      </a:r>
                      <a:r>
                        <a:rPr lang="en-US" sz="2000" b="0" kern="1200" dirty="0" smtClean="0"/>
                        <a:t> &amp; </a:t>
                      </a:r>
                      <a:r>
                        <a:rPr lang="en-US" sz="2000" b="0" kern="1200" dirty="0" err="1" smtClean="0"/>
                        <a:t>qu'on</a:t>
                      </a:r>
                      <a:r>
                        <a:rPr lang="en-US" sz="2000" b="0" kern="1200" dirty="0" smtClean="0"/>
                        <a:t> </a:t>
                      </a:r>
                      <a:r>
                        <a:rPr lang="en-US" sz="2000" b="0" kern="1200" dirty="0" err="1" smtClean="0"/>
                        <a:t>peut</a:t>
                      </a:r>
                      <a:r>
                        <a:rPr lang="en-US" sz="2000" b="0" kern="1200" dirty="0" smtClean="0"/>
                        <a:t> </a:t>
                      </a:r>
                      <a:r>
                        <a:rPr lang="en-US" sz="2000" b="0" kern="1200" dirty="0" err="1" smtClean="0"/>
                        <a:t>regarde</a:t>
                      </a:r>
                      <a:r>
                        <a:rPr lang="en-US" sz="2000" b="0" kern="1200" dirty="0" smtClean="0"/>
                        <a:t> </a:t>
                      </a:r>
                      <a:r>
                        <a:rPr lang="en-US" sz="2000" b="0" kern="1200" dirty="0" err="1" smtClean="0"/>
                        <a:t>comme</a:t>
                      </a:r>
                      <a:r>
                        <a:rPr lang="en-US" sz="2000" b="0" kern="1200" dirty="0" smtClean="0"/>
                        <a:t> les </a:t>
                      </a:r>
                      <a:r>
                        <a:rPr lang="en-US" sz="2000" b="0" kern="1200" dirty="0" err="1" smtClean="0"/>
                        <a:t>élémens</a:t>
                      </a:r>
                      <a:r>
                        <a:rPr lang="en-US" sz="2000" b="0" kern="1200" dirty="0" smtClean="0"/>
                        <a:t> des corps.</a:t>
                      </a:r>
                      <a:endParaRPr lang="en-US" sz="2000" b="0" dirty="0"/>
                    </a:p>
                  </a:txBody>
                  <a:tcPr marL="120468" marR="120468" marT="60234" marB="6023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/>
                        <a:t>  </a:t>
                      </a:r>
                      <a:r>
                        <a:rPr lang="en-US" sz="2400" b="0" dirty="0" err="1" smtClean="0"/>
                        <a:t>Lumière</a:t>
                      </a:r>
                      <a:r>
                        <a:rPr lang="en-US" sz="2400" b="0" dirty="0" smtClean="0"/>
                        <a:t>, </a:t>
                      </a:r>
                      <a:r>
                        <a:rPr lang="en-US" sz="2400" b="0" dirty="0" err="1" smtClean="0"/>
                        <a:t>Calorique</a:t>
                      </a:r>
                      <a:endParaRPr lang="en-US" sz="24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  </a:t>
                      </a:r>
                      <a:r>
                        <a:rPr lang="en-US" sz="2400" b="0" dirty="0" err="1" smtClean="0"/>
                        <a:t>Oxygène</a:t>
                      </a:r>
                      <a:r>
                        <a:rPr lang="en-US" sz="2400" b="0" dirty="0" smtClean="0"/>
                        <a:t>, </a:t>
                      </a:r>
                      <a:r>
                        <a:rPr lang="en-US" sz="2400" b="0" dirty="0" err="1" smtClean="0"/>
                        <a:t>Azote</a:t>
                      </a:r>
                      <a:endParaRPr lang="en-US" sz="24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  </a:t>
                      </a:r>
                      <a:r>
                        <a:rPr lang="en-US" sz="2400" b="0" dirty="0" err="1" smtClean="0"/>
                        <a:t>Hydrogène</a:t>
                      </a:r>
                      <a:endParaRPr lang="en-US" sz="1600" b="0" dirty="0" smtClean="0"/>
                    </a:p>
                  </a:txBody>
                  <a:tcPr marL="0" marR="0" marT="0" marB="0" anchor="ctr"/>
                </a:tc>
              </a:tr>
              <a:tr h="1342814">
                <a:tc>
                  <a:txBody>
                    <a:bodyPr/>
                    <a:lstStyle/>
                    <a:p>
                      <a:r>
                        <a:rPr lang="en-US" sz="2000" kern="1200" dirty="0" err="1" smtClean="0"/>
                        <a:t>Subftances</a:t>
                      </a:r>
                      <a:r>
                        <a:rPr lang="en-US" sz="2000" kern="1200" dirty="0" smtClean="0"/>
                        <a:t> </a:t>
                      </a:r>
                      <a:r>
                        <a:rPr lang="en-US" sz="2000" kern="1200" dirty="0" err="1" smtClean="0"/>
                        <a:t>fimples</a:t>
                      </a:r>
                      <a:r>
                        <a:rPr lang="en-US" sz="2000" kern="1200" dirty="0" smtClean="0"/>
                        <a:t> non </a:t>
                      </a:r>
                      <a:r>
                        <a:rPr lang="en-US" sz="2000" kern="1200" dirty="0" err="1" smtClean="0"/>
                        <a:t>métalliques</a:t>
                      </a:r>
                      <a:r>
                        <a:rPr lang="en-US" sz="2000" kern="1200" dirty="0" smtClean="0"/>
                        <a:t> </a:t>
                      </a:r>
                      <a:r>
                        <a:rPr lang="en-US" sz="2000" kern="1200" dirty="0" err="1" smtClean="0"/>
                        <a:t>oxidables</a:t>
                      </a:r>
                      <a:r>
                        <a:rPr lang="en-US" sz="2000" kern="1200" dirty="0" smtClean="0"/>
                        <a:t> &amp; </a:t>
                      </a:r>
                      <a:r>
                        <a:rPr lang="en-US" sz="2000" kern="1200" dirty="0" err="1" smtClean="0"/>
                        <a:t>acidifiables</a:t>
                      </a:r>
                      <a:endParaRPr lang="en-US" sz="2000" dirty="0"/>
                    </a:p>
                  </a:txBody>
                  <a:tcPr marL="120468" marR="120468" marT="60234" marB="6023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  </a:t>
                      </a:r>
                      <a:r>
                        <a:rPr lang="en-US" sz="2400" dirty="0" err="1" smtClean="0"/>
                        <a:t>Soufre</a:t>
                      </a:r>
                      <a:r>
                        <a:rPr lang="en-US" sz="2400" dirty="0" smtClean="0"/>
                        <a:t>,  </a:t>
                      </a:r>
                      <a:r>
                        <a:rPr lang="en-US" sz="2400" dirty="0" err="1" smtClean="0"/>
                        <a:t>Phofphore</a:t>
                      </a:r>
                      <a:r>
                        <a:rPr lang="en-US" sz="2400" dirty="0" smtClean="0"/>
                        <a:t> 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 Carbone,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Radical </a:t>
                      </a:r>
                      <a:r>
                        <a:rPr lang="en-US" sz="2400" dirty="0" err="1" smtClean="0"/>
                        <a:t>muriatique</a:t>
                      </a:r>
                      <a:r>
                        <a:rPr lang="en-US" sz="2400" dirty="0" smtClean="0"/>
                        <a:t>,   Radical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</a:t>
                      </a:r>
                      <a:r>
                        <a:rPr lang="en-US" sz="2400" dirty="0" err="1" smtClean="0"/>
                        <a:t>fluorique</a:t>
                      </a:r>
                      <a:r>
                        <a:rPr lang="en-US" sz="2400" dirty="0" smtClean="0"/>
                        <a:t>,   Radical </a:t>
                      </a:r>
                      <a:r>
                        <a:rPr lang="en-US" sz="2400" dirty="0" err="1" smtClean="0"/>
                        <a:t>boracique</a:t>
                      </a:r>
                      <a:endParaRPr lang="en-US" sz="2000" dirty="0" smtClean="0"/>
                    </a:p>
                  </a:txBody>
                  <a:tcPr marL="0" marR="0" marT="0" marB="0" anchor="ctr"/>
                </a:tc>
              </a:tr>
              <a:tr h="1611376">
                <a:tc>
                  <a:txBody>
                    <a:bodyPr/>
                    <a:lstStyle/>
                    <a:p>
                      <a:r>
                        <a:rPr lang="en-US" sz="2000" kern="1200" dirty="0" err="1" smtClean="0"/>
                        <a:t>Subftances</a:t>
                      </a:r>
                      <a:r>
                        <a:rPr lang="en-US" sz="2000" kern="1200" dirty="0" smtClean="0"/>
                        <a:t> </a:t>
                      </a:r>
                      <a:r>
                        <a:rPr lang="en-US" sz="2000" kern="1200" dirty="0" err="1" smtClean="0"/>
                        <a:t>fimples</a:t>
                      </a:r>
                      <a:r>
                        <a:rPr lang="en-US" sz="2000" kern="1200" dirty="0" smtClean="0"/>
                        <a:t> </a:t>
                      </a:r>
                      <a:r>
                        <a:rPr lang="en-US" sz="2000" kern="1200" dirty="0" err="1" smtClean="0"/>
                        <a:t>métalliques</a:t>
                      </a:r>
                      <a:r>
                        <a:rPr lang="en-US" sz="2000" kern="1200" dirty="0" smtClean="0"/>
                        <a:t> </a:t>
                      </a:r>
                      <a:r>
                        <a:rPr lang="en-US" sz="2000" kern="1200" dirty="0" err="1" smtClean="0"/>
                        <a:t>oxidables</a:t>
                      </a:r>
                      <a:r>
                        <a:rPr lang="en-US" sz="2000" kern="1200" dirty="0" smtClean="0"/>
                        <a:t> &amp; </a:t>
                      </a:r>
                      <a:r>
                        <a:rPr lang="en-US" sz="2000" kern="1200" dirty="0" err="1" smtClean="0"/>
                        <a:t>acidifiables</a:t>
                      </a:r>
                      <a:endParaRPr lang="en-US" sz="2000" dirty="0"/>
                    </a:p>
                  </a:txBody>
                  <a:tcPr marL="120468" marR="120468" marT="60234" marB="6023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  </a:t>
                      </a:r>
                      <a:r>
                        <a:rPr lang="en-US" sz="2400" dirty="0" err="1" smtClean="0"/>
                        <a:t>Antimoine</a:t>
                      </a:r>
                      <a:r>
                        <a:rPr lang="en-US" sz="2400" dirty="0" smtClean="0"/>
                        <a:t> , Argent , </a:t>
                      </a:r>
                      <a:r>
                        <a:rPr lang="en-US" sz="2400" dirty="0" err="1" smtClean="0"/>
                        <a:t>Arfenic</a:t>
                      </a:r>
                      <a:r>
                        <a:rPr lang="en-US" sz="2400" dirty="0" smtClean="0"/>
                        <a:t> ,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</a:t>
                      </a:r>
                      <a:r>
                        <a:rPr lang="en-US" sz="2400" dirty="0" err="1" smtClean="0"/>
                        <a:t>Bifmuth</a:t>
                      </a:r>
                      <a:r>
                        <a:rPr lang="en-US" sz="2400" dirty="0" smtClean="0"/>
                        <a:t> , </a:t>
                      </a:r>
                      <a:r>
                        <a:rPr lang="en-US" sz="2400" dirty="0" err="1" smtClean="0"/>
                        <a:t>Cobolt</a:t>
                      </a:r>
                      <a:r>
                        <a:rPr lang="en-US" sz="2400" dirty="0" smtClean="0"/>
                        <a:t> , </a:t>
                      </a:r>
                      <a:r>
                        <a:rPr lang="en-US" sz="2400" dirty="0" err="1" smtClean="0"/>
                        <a:t>Cuivre</a:t>
                      </a:r>
                      <a:r>
                        <a:rPr lang="en-US" sz="2400" dirty="0" smtClean="0"/>
                        <a:t> ,   </a:t>
                      </a:r>
                      <a:r>
                        <a:rPr lang="en-US" sz="2400" dirty="0" err="1" smtClean="0"/>
                        <a:t>Etain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,</a:t>
                      </a:r>
                      <a:r>
                        <a:rPr lang="en-US" sz="2400" dirty="0" err="1" smtClean="0"/>
                        <a:t>Fer</a:t>
                      </a:r>
                      <a:r>
                        <a:rPr lang="en-US" sz="2400" dirty="0" smtClean="0"/>
                        <a:t> , </a:t>
                      </a:r>
                      <a:r>
                        <a:rPr lang="en-US" sz="2400" dirty="0" err="1" smtClean="0"/>
                        <a:t>Manganèfe</a:t>
                      </a:r>
                      <a:r>
                        <a:rPr lang="en-US" sz="2400" dirty="0" smtClean="0"/>
                        <a:t> ,   </a:t>
                      </a:r>
                      <a:r>
                        <a:rPr lang="en-US" sz="2400" dirty="0" err="1" smtClean="0"/>
                        <a:t>Mercure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,</a:t>
                      </a:r>
                      <a:r>
                        <a:rPr lang="en-US" sz="2400" dirty="0" err="1" smtClean="0"/>
                        <a:t>Molybdène</a:t>
                      </a:r>
                      <a:r>
                        <a:rPr lang="en-US" sz="2400" dirty="0" smtClean="0"/>
                        <a:t> ,  Nickel,  Or ,  </a:t>
                      </a:r>
                      <a:r>
                        <a:rPr lang="en-US" sz="2400" dirty="0" err="1" smtClean="0"/>
                        <a:t>Platine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,</a:t>
                      </a:r>
                      <a:r>
                        <a:rPr lang="en-US" sz="2400" dirty="0" err="1" smtClean="0"/>
                        <a:t>Plomb</a:t>
                      </a:r>
                      <a:r>
                        <a:rPr lang="en-US" sz="2400" dirty="0" smtClean="0"/>
                        <a:t>, ,  </a:t>
                      </a:r>
                      <a:r>
                        <a:rPr lang="en-US" sz="2400" dirty="0" err="1" smtClean="0"/>
                        <a:t>Tungftène</a:t>
                      </a:r>
                      <a:r>
                        <a:rPr lang="en-US" sz="2400" dirty="0" smtClean="0"/>
                        <a:t> ,  Zinc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SutonnyMJ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/>
                </a:tc>
              </a:tr>
              <a:tr h="652223">
                <a:tc>
                  <a:txBody>
                    <a:bodyPr/>
                    <a:lstStyle/>
                    <a:p>
                      <a:r>
                        <a:rPr lang="en-US" sz="2000" kern="1200" dirty="0" err="1" smtClean="0"/>
                        <a:t>Subftances</a:t>
                      </a:r>
                      <a:r>
                        <a:rPr lang="en-US" sz="2000" kern="1200" dirty="0" smtClean="0"/>
                        <a:t> </a:t>
                      </a:r>
                      <a:r>
                        <a:rPr lang="en-US" sz="2000" kern="1200" dirty="0" err="1" smtClean="0"/>
                        <a:t>fimples</a:t>
                      </a:r>
                      <a:r>
                        <a:rPr lang="en-US" sz="2000" kern="1200" dirty="0" smtClean="0"/>
                        <a:t> </a:t>
                      </a:r>
                      <a:r>
                        <a:rPr lang="en-US" sz="2000" kern="1200" dirty="0" err="1" smtClean="0"/>
                        <a:t>falifiables</a:t>
                      </a:r>
                      <a:r>
                        <a:rPr lang="en-US" sz="2000" kern="1200" dirty="0" smtClean="0"/>
                        <a:t> </a:t>
                      </a:r>
                      <a:r>
                        <a:rPr lang="en-US" sz="2000" kern="1200" dirty="0" err="1" smtClean="0"/>
                        <a:t>terreufes</a:t>
                      </a:r>
                      <a:endParaRPr lang="en-US" sz="2000" dirty="0"/>
                    </a:p>
                  </a:txBody>
                  <a:tcPr marL="120468" marR="120468" marT="60234" marB="6023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  </a:t>
                      </a:r>
                      <a:r>
                        <a:rPr lang="en-US" sz="2400" dirty="0" err="1" smtClean="0"/>
                        <a:t>Chaux</a:t>
                      </a:r>
                      <a:r>
                        <a:rPr lang="en-US" sz="2400" dirty="0" smtClean="0"/>
                        <a:t> , </a:t>
                      </a:r>
                      <a:r>
                        <a:rPr lang="en-US" sz="2400" dirty="0" err="1" smtClean="0"/>
                        <a:t>Magnéfie</a:t>
                      </a:r>
                      <a:r>
                        <a:rPr lang="en-US" sz="2400" dirty="0" smtClean="0"/>
                        <a:t> , </a:t>
                      </a:r>
                      <a:r>
                        <a:rPr lang="en-US" sz="2400" dirty="0" err="1" smtClean="0"/>
                        <a:t>Baryte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  </a:t>
                      </a:r>
                      <a:r>
                        <a:rPr lang="en-US" sz="2400" dirty="0" err="1" smtClean="0"/>
                        <a:t>Alumine</a:t>
                      </a:r>
                      <a:r>
                        <a:rPr lang="en-US" sz="2400" dirty="0" smtClean="0"/>
                        <a:t> , </a:t>
                      </a:r>
                      <a:r>
                        <a:rPr lang="en-US" sz="2400" dirty="0" err="1" smtClean="0"/>
                        <a:t>Silice</a:t>
                      </a:r>
                      <a:endParaRPr lang="en-US" sz="2400" dirty="0">
                        <a:solidFill>
                          <a:schemeClr val="tx1"/>
                        </a:solidFill>
                        <a:latin typeface="SutonnyMJ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81000"/>
            <a:ext cx="46634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ফরাসি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নিম্নরূপ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9382" y="1600200"/>
          <a:ext cx="8686799" cy="46429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7800"/>
                <a:gridCol w="2438400"/>
                <a:gridCol w="2362200"/>
                <a:gridCol w="2438399"/>
              </a:tblGrid>
              <a:tr h="406260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28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প্রবাহী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অধাতু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ধাতু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খনিজ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/>
                    </a:p>
                  </a:txBody>
                  <a:tcPr marL="96450" marR="96450" marT="48225" marB="48225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Light,</a:t>
                      </a:r>
                    </a:p>
                    <a:p>
                      <a:r>
                        <a:rPr lang="en-US" sz="2400" dirty="0" smtClean="0"/>
                        <a:t> Heat, </a:t>
                      </a:r>
                    </a:p>
                    <a:p>
                      <a:r>
                        <a:rPr lang="en-US" sz="2400" dirty="0" smtClean="0"/>
                        <a:t>Oxygen, </a:t>
                      </a:r>
                    </a:p>
                    <a:p>
                      <a:r>
                        <a:rPr lang="en-US" sz="2400" dirty="0" smtClean="0"/>
                        <a:t>Nitrogen, Hydrogen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Sulfur</a:t>
                      </a:r>
                    </a:p>
                    <a:p>
                      <a:r>
                        <a:rPr lang="en-US" sz="2400" dirty="0" smtClean="0"/>
                        <a:t>Phosphorus</a:t>
                      </a:r>
                    </a:p>
                    <a:p>
                      <a:r>
                        <a:rPr lang="en-US" sz="2400" dirty="0" smtClean="0"/>
                        <a:t>Carbon</a:t>
                      </a:r>
                    </a:p>
                    <a:p>
                      <a:r>
                        <a:rPr lang="en-US" sz="2400" dirty="0" smtClean="0"/>
                        <a:t>Hydrochloric  Acid</a:t>
                      </a:r>
                    </a:p>
                    <a:p>
                      <a:r>
                        <a:rPr lang="en-US" sz="2400" dirty="0" smtClean="0"/>
                        <a:t>Hydrofluoric  Acid</a:t>
                      </a:r>
                    </a:p>
                    <a:p>
                      <a:r>
                        <a:rPr lang="en-US" sz="2400" dirty="0" smtClean="0"/>
                        <a:t>Boric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Acid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Antimony</a:t>
                      </a:r>
                    </a:p>
                    <a:p>
                      <a:r>
                        <a:rPr lang="en-US" sz="2400" dirty="0" smtClean="0"/>
                        <a:t>Arsenic</a:t>
                      </a:r>
                    </a:p>
                    <a:p>
                      <a:r>
                        <a:rPr lang="en-US" sz="2400" dirty="0" smtClean="0"/>
                        <a:t>Silver,      Bismuth</a:t>
                      </a:r>
                    </a:p>
                    <a:p>
                      <a:r>
                        <a:rPr lang="en-US" sz="2400" dirty="0" smtClean="0"/>
                        <a:t>Cobalt,    Copper</a:t>
                      </a:r>
                    </a:p>
                    <a:p>
                      <a:r>
                        <a:rPr lang="en-US" sz="2400" dirty="0" smtClean="0"/>
                        <a:t>Tin,        Iron</a:t>
                      </a:r>
                    </a:p>
                    <a:p>
                      <a:r>
                        <a:rPr lang="en-US" sz="2400" dirty="0" smtClean="0"/>
                        <a:t>Manganese</a:t>
                      </a:r>
                    </a:p>
                    <a:p>
                      <a:r>
                        <a:rPr lang="en-US" sz="2400" dirty="0" smtClean="0"/>
                        <a:t>Mercury</a:t>
                      </a:r>
                    </a:p>
                    <a:p>
                      <a:r>
                        <a:rPr lang="en-US" sz="2400" dirty="0" smtClean="0"/>
                        <a:t>Molybdenum</a:t>
                      </a:r>
                    </a:p>
                    <a:p>
                      <a:r>
                        <a:rPr lang="en-US" sz="2400" dirty="0" smtClean="0"/>
                        <a:t>Nickel, Gold</a:t>
                      </a:r>
                    </a:p>
                    <a:p>
                      <a:r>
                        <a:rPr lang="en-US" sz="2400" dirty="0" smtClean="0"/>
                        <a:t>Platinum,    Lead,</a:t>
                      </a:r>
                      <a:r>
                        <a:rPr lang="en-US" sz="2400" baseline="0" dirty="0" smtClean="0"/>
                        <a:t>       </a:t>
                      </a:r>
                      <a:r>
                        <a:rPr lang="en-US" sz="2400" dirty="0" smtClean="0"/>
                        <a:t>Zinc,      Tungsten</a:t>
                      </a: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Calcium</a:t>
                      </a:r>
                      <a:r>
                        <a:rPr lang="en-US" sz="2400" baseline="0" dirty="0" smtClean="0"/>
                        <a:t> Oxide</a:t>
                      </a:r>
                      <a:endParaRPr lang="en-US" sz="2400" dirty="0" smtClean="0"/>
                    </a:p>
                    <a:p>
                      <a:r>
                        <a:rPr lang="en-US" sz="2300" dirty="0" smtClean="0"/>
                        <a:t>Magnesium  Oxide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Barium Oxide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Aluminum Oxide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Silicon dioxide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 marL="96450" marR="96450" marT="48225" marB="48225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496669"/>
            <a:ext cx="48750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নিম্নরূপ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587" y="370582"/>
            <a:ext cx="6668813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তালিকাভূক্তির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671</Words>
  <Application>Microsoft Office PowerPoint</Application>
  <PresentationFormat>On-screen Show (4:3)</PresentationFormat>
  <Paragraphs>135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bcc123</dc:creator>
  <cp:lastModifiedBy>USER</cp:lastModifiedBy>
  <cp:revision>216</cp:revision>
  <dcterms:created xsi:type="dcterms:W3CDTF">2013-06-17T02:29:30Z</dcterms:created>
  <dcterms:modified xsi:type="dcterms:W3CDTF">2013-06-20T10:01:10Z</dcterms:modified>
</cp:coreProperties>
</file>